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5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9A6319-15B7-224A-9A2D-D9864AA546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EA98BE6-6559-BC4E-8F79-FE237EB5DE5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37F8CA-CD9B-A943-99C0-0BC2C1A3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E323C0-F2B3-5242-BC96-F2F65DDA47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857CAF-5D48-CC47-9259-62D55398DA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5735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6A2CE-B1F8-324E-A152-3A41C7ECA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2A0296-943C-D44D-BF21-C3110FA71D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1E6EB1-4D96-2141-9C68-ABDC0997F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C17B93-B37F-E942-A022-7AC89E82F3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BC9301-B76E-E546-82FD-E55AA1D2B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7420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418F0C6-0FB3-DD43-9114-98140589F6E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C52A8E5-CB2B-6D4F-8369-1C6CCEEE85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9EFE5E-6154-3549-8186-3BB4F9EA4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7E0788-D4F2-0B41-B01D-328EF03B47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49CD52-8811-494A-A4F7-43E351B80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67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A87F13-186C-D24A-8347-461E123982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5DA994-6856-6F47-8112-1A5FAA2F01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A1D68-D56B-494B-9097-F3FD05EB2E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E34842-20AE-B24F-BD96-7D4767BD7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FE66C5-0676-8C49-AE78-56569896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87312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5BEAE-2F6A-9042-AE2F-8AD51BFE2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8E4D83-2CFB-284E-8455-4EDE97B278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0314D2-DD56-A84B-AA70-59E06CDC7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7D7D71-2AB0-604A-9426-7ADDB89898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958C45-8F4C-644D-B2EE-72E6D8413D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3527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EFB7F-9ADB-9B4C-B4D7-4DE3BFB38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95F5AE-13D0-9745-A2F2-96AA6A08A9B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BBD76A-2C53-6D46-9FF7-F539B5D97C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C25218-D9BD-7740-9773-2E2364BBF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3D1364-7B8E-D64B-BF80-0DE782911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5F25791-B6B7-1147-98B2-31DEAC10D1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88623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4DA7E-455E-C44C-ACDC-C43FFD31D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6EB310-AE92-2349-A652-468E828E15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0BB40FB-E486-5E4F-A304-D7BC904C185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AF8FC0C-3CB8-7240-849C-E907DF5BCA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3C1426E-A70A-A247-9F6D-11C260871D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C15F76-32FB-924B-9A15-1F7FAF6E6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86A32E-4237-C14F-BF73-6052B483F4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357A23-F910-524D-A63E-4F6E07A0A6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011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FBFBE-D29E-1C40-94E8-290AFB6C5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2F8189-14CE-974C-A07C-92ADF77CF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CC76E7-EE03-644B-A376-F2B8C820F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2AE5D6-FE84-1848-9564-DEEA3058B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32826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3406E8-24FF-1241-8F91-EF940DE696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4372F04-E074-0747-A554-C842CD7D4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7F06CC-77AB-DE4B-A30E-A9D34C839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3976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91889-41CD-AA44-AAB3-D71CA93218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2B3BAD-A89F-E946-B1D9-05BF87930E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4A842F-5119-DB47-B1BA-11266693CC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CAD6D7-8C04-C54E-BCB8-7A77B62D93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E859D8-5993-EC41-AB8A-7FED6CD537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124FBD-EEA9-8141-8F8B-FC37CCB57E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3263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8FCCC-A79D-1143-80F5-6483C70127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744C5F-1FFB-2F4F-9307-FD3050528D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12B4A1-ECBF-1246-8B34-4050B307BF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AF38BC-345F-3F4B-B41C-2B8370E2B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86E3A45-459C-A443-A984-1C006B8CF6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14900D-A212-1440-BB1A-5CCC89D63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725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1020F2-EFC4-704A-9BE2-049C2B4E80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A25C0B-EFE9-BA47-846A-89D5627755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C48834-8BC6-334F-9C60-C85A92666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A09488-3B95-A140-8910-39828DFE4AE1}" type="datetimeFigureOut">
              <a:rPr lang="en-US" smtClean="0"/>
              <a:t>8/3/19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7263E0-D5AF-514F-970A-44546E1C6C0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E9122-DE38-5846-AEDA-5D7B229382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FF9A78-07C2-EC45-9E3E-D185140375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20590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i.org/10.1103/PhysRevE.93.052216" TargetMode="External"/><Relationship Id="rId7" Type="http://schemas.openxmlformats.org/officeDocument/2006/relationships/hyperlink" Target="https://doi.org/10.1007/s11071-017-4009-9" TargetMode="External"/><Relationship Id="rId2" Type="http://schemas.openxmlformats.org/officeDocument/2006/relationships/hyperlink" Target="https://doi.org/10.1007/s11071-019-04917-7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doi.org/10.1103/PhysRevE.97.052202" TargetMode="External"/><Relationship Id="rId5" Type="http://schemas.openxmlformats.org/officeDocument/2006/relationships/hyperlink" Target="https://doi.org/10.1063/1.4985291" TargetMode="External"/><Relationship Id="rId4" Type="http://schemas.openxmlformats.org/officeDocument/2006/relationships/hyperlink" Target="https://doi.org/10.1063/1.4963013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6FB131-0581-3E45-AA8A-C15F93BB692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Autofit/>
          </a:bodyPr>
          <a:lstStyle/>
          <a:p>
            <a:r>
              <a:rPr lang="en-AU" sz="4400" dirty="0"/>
              <a:t>Joint characterization of phase synchronization in networks with multivariate singular spectrum analysis and  vector field phase</a:t>
            </a:r>
            <a:br>
              <a:rPr lang="en-AU" sz="4400" dirty="0"/>
            </a:br>
            <a:endParaRPr lang="en-US" sz="44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AA6ACA48-4C9E-884B-9A97-31F69C9A00B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0328" y="5511157"/>
            <a:ext cx="3468413" cy="1655762"/>
          </a:xfrm>
        </p:spPr>
        <p:txBody>
          <a:bodyPr>
            <a:normAutofit/>
          </a:bodyPr>
          <a:lstStyle/>
          <a:p>
            <a:r>
              <a:rPr lang="en-US" sz="2000" dirty="0"/>
              <a:t>Leonardo </a:t>
            </a:r>
            <a:r>
              <a:rPr lang="en-US" sz="2000" dirty="0" err="1"/>
              <a:t>Portes</a:t>
            </a:r>
            <a:endParaRPr lang="en-US" sz="2000" dirty="0"/>
          </a:p>
          <a:p>
            <a:r>
              <a:rPr lang="en-US" sz="1400" dirty="0"/>
              <a:t>Complex Systems Group Dep </a:t>
            </a:r>
            <a:r>
              <a:rPr lang="en-US" sz="1400" dirty="0" err="1"/>
              <a:t>Maths</a:t>
            </a:r>
            <a:r>
              <a:rPr lang="en-US" sz="1400" dirty="0"/>
              <a:t> &amp; Stats</a:t>
            </a:r>
          </a:p>
          <a:p>
            <a:r>
              <a:rPr lang="en-US" sz="1400" dirty="0"/>
              <a:t>University of Western Australia</a:t>
            </a:r>
          </a:p>
          <a:p>
            <a:r>
              <a:rPr lang="en-US" sz="700" dirty="0"/>
              <a:t>https://research-</a:t>
            </a:r>
            <a:r>
              <a:rPr lang="en-US" sz="700" dirty="0" err="1"/>
              <a:t>repository.uwa.edu.au</a:t>
            </a:r>
            <a:r>
              <a:rPr lang="en-US" sz="700" dirty="0"/>
              <a:t>/</a:t>
            </a:r>
            <a:r>
              <a:rPr lang="en-US" sz="700" dirty="0" err="1"/>
              <a:t>en</a:t>
            </a:r>
            <a:r>
              <a:rPr lang="en-US" sz="700" dirty="0"/>
              <a:t>/persons/</a:t>
            </a:r>
            <a:r>
              <a:rPr lang="en-US" sz="700" dirty="0" err="1"/>
              <a:t>leonardo</a:t>
            </a:r>
            <a:r>
              <a:rPr lang="en-US" sz="700" dirty="0"/>
              <a:t>-</a:t>
            </a:r>
            <a:r>
              <a:rPr lang="en-US" sz="700" dirty="0" err="1"/>
              <a:t>portes</a:t>
            </a:r>
            <a:r>
              <a:rPr lang="en-US" sz="700" dirty="0"/>
              <a:t>-dos-</a:t>
            </a:r>
            <a:r>
              <a:rPr lang="en-US" sz="700" dirty="0" err="1"/>
              <a:t>santos</a:t>
            </a:r>
            <a:endParaRPr lang="en-US" sz="1400" dirty="0"/>
          </a:p>
        </p:txBody>
      </p:sp>
      <p:sp>
        <p:nvSpPr>
          <p:cNvPr id="6" name="Subtitle 4">
            <a:extLst>
              <a:ext uri="{FF2B5EF4-FFF2-40B4-BE49-F238E27FC236}">
                <a16:creationId xmlns:a16="http://schemas.microsoft.com/office/drawing/2014/main" id="{0678CE0D-3DBE-A045-A05E-03C07A5C155F}"/>
              </a:ext>
            </a:extLst>
          </p:cNvPr>
          <p:cNvSpPr txBox="1">
            <a:spLocks/>
          </p:cNvSpPr>
          <p:nvPr/>
        </p:nvSpPr>
        <p:spPr>
          <a:xfrm>
            <a:off x="4186811" y="5511157"/>
            <a:ext cx="34684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Leandro Freitas</a:t>
            </a:r>
          </a:p>
          <a:p>
            <a:r>
              <a:rPr lang="en-US" sz="1400" dirty="0"/>
              <a:t>﻿Instituto Federal de </a:t>
            </a:r>
            <a:r>
              <a:rPr lang="en-US" sz="1400" dirty="0" err="1"/>
              <a:t>Educação</a:t>
            </a:r>
            <a:r>
              <a:rPr lang="en-US" sz="1400" dirty="0"/>
              <a:t>, </a:t>
            </a:r>
            <a:r>
              <a:rPr lang="en-US" sz="1400" dirty="0" err="1"/>
              <a:t>Ciência</a:t>
            </a:r>
            <a:r>
              <a:rPr lang="en-US" sz="1400" dirty="0"/>
              <a:t> e </a:t>
            </a:r>
            <a:r>
              <a:rPr lang="en-US" sz="1400" dirty="0" err="1"/>
              <a:t>Tecnologia</a:t>
            </a:r>
            <a:r>
              <a:rPr lang="en-US" sz="1400" dirty="0"/>
              <a:t> de Minas Gerais (Brazil)</a:t>
            </a:r>
          </a:p>
          <a:p>
            <a:r>
              <a:rPr lang="en-AU" sz="1200" dirty="0"/>
              <a:t>http://</a:t>
            </a:r>
            <a:r>
              <a:rPr lang="en-AU" sz="1200" dirty="0" err="1"/>
              <a:t>lattes.cnpq.br</a:t>
            </a:r>
            <a:r>
              <a:rPr lang="en-AU" sz="1200" dirty="0"/>
              <a:t>/2243352137634236</a:t>
            </a:r>
            <a:endParaRPr lang="en-US" sz="500" dirty="0"/>
          </a:p>
        </p:txBody>
      </p:sp>
      <p:sp>
        <p:nvSpPr>
          <p:cNvPr id="7" name="Subtitle 4">
            <a:extLst>
              <a:ext uri="{FF2B5EF4-FFF2-40B4-BE49-F238E27FC236}">
                <a16:creationId xmlns:a16="http://schemas.microsoft.com/office/drawing/2014/main" id="{5C73D784-7392-2744-A010-8C7F8CE5F64F}"/>
              </a:ext>
            </a:extLst>
          </p:cNvPr>
          <p:cNvSpPr txBox="1">
            <a:spLocks/>
          </p:cNvSpPr>
          <p:nvPr/>
        </p:nvSpPr>
        <p:spPr>
          <a:xfrm>
            <a:off x="8054618" y="5511157"/>
            <a:ext cx="346841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Luis Aguirre</a:t>
            </a:r>
          </a:p>
          <a:p>
            <a:r>
              <a:rPr lang="en-US" sz="1400" dirty="0"/>
              <a:t>﻿</a:t>
            </a:r>
            <a:r>
              <a:rPr lang="en-US" sz="1400" dirty="0" err="1"/>
              <a:t>Departamento</a:t>
            </a:r>
            <a:r>
              <a:rPr lang="en-US" sz="1400" dirty="0"/>
              <a:t> de </a:t>
            </a:r>
            <a:r>
              <a:rPr lang="en-US" sz="1400" dirty="0" err="1"/>
              <a:t>Engenharia</a:t>
            </a:r>
            <a:r>
              <a:rPr lang="en-US" sz="1400" dirty="0"/>
              <a:t> </a:t>
            </a:r>
            <a:r>
              <a:rPr lang="en-US" sz="1400" dirty="0" err="1"/>
              <a:t>Eletronica</a:t>
            </a:r>
            <a:endParaRPr lang="en-US" sz="1400" dirty="0"/>
          </a:p>
          <a:p>
            <a:r>
              <a:rPr lang="en-US" sz="1400" dirty="0" err="1"/>
              <a:t>Universidade</a:t>
            </a:r>
            <a:r>
              <a:rPr lang="en-US" sz="1400" dirty="0"/>
              <a:t> Federal de Minas Gerais (Brazil)</a:t>
            </a:r>
          </a:p>
          <a:p>
            <a:r>
              <a:rPr lang="en-US" sz="1200" dirty="0"/>
              <a:t>http://</a:t>
            </a:r>
            <a:r>
              <a:rPr lang="en-US" sz="1200" dirty="0" err="1"/>
              <a:t>lattes.cnpq.br</a:t>
            </a:r>
            <a:r>
              <a:rPr lang="en-US" sz="1200" dirty="0"/>
              <a:t>/6682146998710900</a:t>
            </a:r>
            <a:endParaRPr lang="en-US" sz="14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80866CF-3FA7-164E-A1D4-45049D70ED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78900" y="3426305"/>
            <a:ext cx="1884234" cy="208485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5595555-6DCC-A140-9845-DD1650AECE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6706" y="3346833"/>
            <a:ext cx="1884235" cy="216432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FB2E649-FF9A-2843-BB56-89F6D887F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6610" y="3349158"/>
            <a:ext cx="1543022" cy="2161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85528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5A63FE-BF6B-EC47-B9A4-3F86A8B330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9F562C-0573-AD4C-B0E2-357F46A64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2024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FB5ECDF-2E4A-3F4B-9A86-F3227909DC33}"/>
              </a:ext>
            </a:extLst>
          </p:cNvPr>
          <p:cNvSpPr txBox="1"/>
          <p:nvPr/>
        </p:nvSpPr>
        <p:spPr>
          <a:xfrm>
            <a:off x="10514" y="987971"/>
            <a:ext cx="12181486" cy="38779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&amp; Aguirre, L. A. (2019). Impact of mixed measurements in detecting phase synchronization in networks using multivariate singular spectrum analysis. </a:t>
            </a:r>
            <a:r>
              <a:rPr lang="en-AU" sz="1200" i="1" dirty="0">
                <a:effectLst/>
              </a:rPr>
              <a:t>Nonlinear Dynamics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96</a:t>
            </a:r>
            <a:r>
              <a:rPr lang="en-AU" sz="1200" dirty="0">
                <a:effectLst/>
              </a:rPr>
              <a:t>(3), 2197–2209. </a:t>
            </a:r>
            <a:r>
              <a:rPr lang="en-AU" sz="1200" dirty="0">
                <a:effectLst/>
                <a:hlinkClick r:id="rId2"/>
              </a:rPr>
              <a:t>https://doi.org/10.1007/s11071-019-04917-7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>
              <a:effectLst/>
            </a:endParaRPr>
          </a:p>
          <a:p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Aguirre, L. A., \bf </a:t>
            </a:r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&amp; Aguirre, L. A. (2016). Matrix formulation and singular-value decomposition algorithm for structured varimax rotation in multivariate singular spectrum analysis. </a:t>
            </a:r>
            <a:r>
              <a:rPr lang="en-AU" sz="1200" i="1" dirty="0">
                <a:effectLst/>
              </a:rPr>
              <a:t>Physical Review E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93</a:t>
            </a:r>
            <a:r>
              <a:rPr lang="en-AU" sz="1200" dirty="0">
                <a:effectLst/>
              </a:rPr>
              <a:t>(5), 052216. </a:t>
            </a:r>
            <a:r>
              <a:rPr lang="en-AU" sz="1200" dirty="0">
                <a:effectLst/>
                <a:hlinkClick r:id="rId3"/>
              </a:rPr>
              <a:t>https://doi.org/10.1103/PhysRevE.93.052216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>
              <a:effectLst/>
            </a:endParaRPr>
          </a:p>
          <a:p>
            <a:r>
              <a:rPr lang="en-AU" sz="1200" dirty="0">
                <a:effectLst/>
              </a:rPr>
              <a:t>L. A., </a:t>
            </a:r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&amp; Aguirre, L. A. (2016). Enhancing multivariate singular spectrum analysis for phase synchronization: The role of observability. </a:t>
            </a:r>
            <a:r>
              <a:rPr lang="en-AU" sz="1200" i="1" dirty="0">
                <a:effectLst/>
              </a:rPr>
              <a:t>Chaos: An Interdisciplinary Journal of Nonlinear Science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26</a:t>
            </a:r>
            <a:r>
              <a:rPr lang="en-AU" sz="1200" dirty="0">
                <a:effectLst/>
              </a:rPr>
              <a:t>(9), 093112. </a:t>
            </a:r>
            <a:r>
              <a:rPr lang="en-AU" sz="1200" dirty="0">
                <a:effectLst/>
                <a:hlinkClick r:id="rId4"/>
              </a:rPr>
              <a:t>https://doi.org/10.1063/1.4963013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>
              <a:effectLst/>
            </a:endParaRPr>
          </a:p>
          <a:p>
            <a:r>
              <a:rPr lang="en-AU" sz="1200" dirty="0">
                <a:effectLst/>
              </a:rPr>
              <a:t>Aguirre, L. A., </a:t>
            </a:r>
            <a:r>
              <a:rPr lang="en-AU" sz="1200" dirty="0" err="1">
                <a:effectLst/>
              </a:rPr>
              <a:t>Portes</a:t>
            </a:r>
            <a:r>
              <a:rPr lang="en-AU" sz="1200" dirty="0">
                <a:effectLst/>
              </a:rPr>
              <a:t>, L. L., &amp; </a:t>
            </a:r>
            <a:r>
              <a:rPr lang="en-AU" sz="1200" dirty="0" err="1">
                <a:effectLst/>
              </a:rPr>
              <a:t>Letellier</a:t>
            </a:r>
            <a:r>
              <a:rPr lang="en-AU" sz="1200" dirty="0">
                <a:effectLst/>
              </a:rPr>
              <a:t>, C. (2017). Observability and synchronization of neuron models. </a:t>
            </a:r>
            <a:r>
              <a:rPr lang="en-AU" sz="1200" i="1" dirty="0">
                <a:effectLst/>
              </a:rPr>
              <a:t>Chaos: An Interdisciplinary Journal of Nonlinear Science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27</a:t>
            </a:r>
            <a:r>
              <a:rPr lang="en-AU" sz="1200" dirty="0">
                <a:effectLst/>
              </a:rPr>
              <a:t>(10), 103103. </a:t>
            </a:r>
            <a:r>
              <a:rPr lang="en-AU" sz="1200" dirty="0">
                <a:effectLst/>
                <a:hlinkClick r:id="rId5"/>
              </a:rPr>
              <a:t>https://doi.org/10.1063/1.4985291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>
              <a:effectLst/>
            </a:endParaRPr>
          </a:p>
          <a:p>
            <a:endParaRPr lang="en-AU" sz="1200" dirty="0">
              <a:effectLst/>
            </a:endParaRPr>
          </a:p>
          <a:p>
            <a:endParaRPr lang="en-AU" sz="1200" dirty="0"/>
          </a:p>
          <a:p>
            <a:r>
              <a:rPr lang="en-AU" sz="1200" dirty="0">
                <a:effectLst/>
              </a:rPr>
              <a:t>Freitas, L., Torres, L. A. B., &amp; Aguirre, L. A. (2018). Phase definition to assess synchronization quality of nonlinear oscillators. </a:t>
            </a:r>
            <a:r>
              <a:rPr lang="en-AU" sz="1200" i="1" dirty="0">
                <a:effectLst/>
              </a:rPr>
              <a:t>Physical Review E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97</a:t>
            </a:r>
            <a:r>
              <a:rPr lang="en-AU" sz="1200" dirty="0">
                <a:effectLst/>
              </a:rPr>
              <a:t>(5), 052202. </a:t>
            </a:r>
            <a:r>
              <a:rPr lang="en-AU" sz="1200" dirty="0">
                <a:effectLst/>
                <a:hlinkClick r:id="rId6"/>
              </a:rPr>
              <a:t>https://doi.org/10.1103/PhysRevE.97.052202</a:t>
            </a:r>
            <a:endParaRPr lang="en-AU" sz="1200" dirty="0"/>
          </a:p>
          <a:p>
            <a:r>
              <a:rPr lang="en-AU" sz="1200" dirty="0">
                <a:effectLst/>
              </a:rPr>
              <a:t>Aguirre, L. A., &amp; Freitas, L. (2017). Control and observability aspects of phase synchronization. </a:t>
            </a:r>
            <a:r>
              <a:rPr lang="en-AU" sz="1200" i="1" dirty="0">
                <a:effectLst/>
              </a:rPr>
              <a:t>Nonlinear Dynamics</a:t>
            </a:r>
            <a:r>
              <a:rPr lang="en-AU" sz="1200" dirty="0">
                <a:effectLst/>
              </a:rPr>
              <a:t>, </a:t>
            </a:r>
            <a:r>
              <a:rPr lang="en-AU" sz="1200" i="1" dirty="0">
                <a:effectLst/>
              </a:rPr>
              <a:t>91</a:t>
            </a:r>
            <a:r>
              <a:rPr lang="en-AU" sz="1200" dirty="0">
                <a:effectLst/>
              </a:rPr>
              <a:t>(4), 1–15. </a:t>
            </a:r>
            <a:r>
              <a:rPr lang="en-AU" sz="1200" dirty="0">
                <a:effectLst/>
                <a:hlinkClick r:id="rId7"/>
              </a:rPr>
              <a:t>https://doi.org/10.1007/s11071-017-4009-9</a:t>
            </a:r>
            <a:r>
              <a:rPr lang="en-AU" sz="1200" dirty="0">
                <a:effectLst/>
              </a:rPr>
              <a:t> </a:t>
            </a:r>
          </a:p>
          <a:p>
            <a:endParaRPr lang="en-AU" sz="1200" dirty="0"/>
          </a:p>
          <a:p>
            <a:endParaRPr lang="en-AU" sz="1200" dirty="0">
              <a:effectLst/>
            </a:endParaRPr>
          </a:p>
          <a:p>
            <a:endParaRPr lang="en-US" sz="16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4FB1CD-1B36-8241-A632-E6D766200A20}"/>
              </a:ext>
            </a:extLst>
          </p:cNvPr>
          <p:cNvSpPr txBox="1"/>
          <p:nvPr/>
        </p:nvSpPr>
        <p:spPr>
          <a:xfrm>
            <a:off x="178675" y="157655"/>
            <a:ext cx="1379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REFERENCES</a:t>
            </a:r>
          </a:p>
        </p:txBody>
      </p:sp>
    </p:spTree>
    <p:extLst>
      <p:ext uri="{BB962C8B-B14F-4D97-AF65-F5344CB8AC3E}">
        <p14:creationId xmlns:p14="http://schemas.microsoft.com/office/powerpoint/2010/main" val="40864603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349</Words>
  <Application>Microsoft Macintosh PowerPoint</Application>
  <PresentationFormat>Widescreen</PresentationFormat>
  <Paragraphs>26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Joint characterization of phase synchronization in networks with multivariate singular spectrum analysis and  vector field phase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LEONARDO SANTOS</dc:creator>
  <cp:lastModifiedBy>LEONARDO SANTOS</cp:lastModifiedBy>
  <cp:revision>10</cp:revision>
  <dcterms:created xsi:type="dcterms:W3CDTF">2019-08-03T00:56:44Z</dcterms:created>
  <dcterms:modified xsi:type="dcterms:W3CDTF">2019-08-03T01:32:07Z</dcterms:modified>
</cp:coreProperties>
</file>

<file path=docProps/thumbnail.jpeg>
</file>